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62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F86F5E-E70C-4C30-B988-94439ADBD515}" type="datetimeFigureOut">
              <a:rPr lang="de-DE" smtClean="0"/>
              <a:t>20.09.2021</a:t>
            </a:fld>
            <a:endParaRPr lang="de-DE"/>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89292B-8929-4EF3-890E-0510944A6243}" type="slidenum">
              <a:rPr lang="de-DE" smtClean="0"/>
              <a:t>‹Nr.›</a:t>
            </a:fld>
            <a:endParaRPr lang="de-DE"/>
          </a:p>
        </p:txBody>
      </p:sp>
    </p:spTree>
    <p:extLst>
      <p:ext uri="{BB962C8B-B14F-4D97-AF65-F5344CB8AC3E}">
        <p14:creationId xmlns:p14="http://schemas.microsoft.com/office/powerpoint/2010/main" val="277489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789292B-8929-4EF3-890E-0510944A6243}" type="slidenum">
              <a:rPr lang="de-DE" smtClean="0"/>
              <a:t>1</a:t>
            </a:fld>
            <a:endParaRPr lang="de-DE"/>
          </a:p>
        </p:txBody>
      </p:sp>
    </p:spTree>
    <p:extLst>
      <p:ext uri="{BB962C8B-B14F-4D97-AF65-F5344CB8AC3E}">
        <p14:creationId xmlns:p14="http://schemas.microsoft.com/office/powerpoint/2010/main" val="2310687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10849E0F-18A7-41BB-8359-9FE6F5B9A11B}" type="datetimeFigureOut">
              <a:rPr lang="de-DE" smtClean="0"/>
              <a:t>20.09.2021</a:t>
            </a:fld>
            <a:endParaRPr lang="de-DE"/>
          </a:p>
        </p:txBody>
      </p:sp>
      <p:sp>
        <p:nvSpPr>
          <p:cNvPr id="5" name="Fußzeilenplatzhalter 4"/>
          <p:cNvSpPr>
            <a:spLocks noGrp="1"/>
          </p:cNvSpPr>
          <p:nvPr>
            <p:ph type="ftr" sz="quarter" idx="11"/>
          </p:nvPr>
        </p:nvSpPr>
        <p:spPr/>
        <p:txBody>
          <a:bodyPr/>
          <a:lstStyle>
            <a:lvl1pPr>
              <a:defRPr>
                <a:solidFill>
                  <a:srgbClr val="C00000"/>
                </a:solidFill>
              </a:defRPr>
            </a:lvl1pPr>
          </a:lstStyle>
          <a:p>
            <a:endParaRPr lang="de-DE" dirty="0"/>
          </a:p>
        </p:txBody>
      </p:sp>
      <p:sp>
        <p:nvSpPr>
          <p:cNvPr id="6" name="Foliennummernplatzhalter 5"/>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33933096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10849E0F-18A7-41BB-8359-9FE6F5B9A11B}" type="datetimeFigureOut">
              <a:rPr lang="de-DE" smtClean="0"/>
              <a:t>20.09.2021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14601927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10849E0F-18A7-41BB-8359-9FE6F5B9A11B}" type="datetimeFigureOut">
              <a:rPr lang="de-DE" smtClean="0"/>
              <a:t>20.09.2021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3603346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10849E0F-18A7-41BB-8359-9FE6F5B9A11B}" type="datetimeFigureOut">
              <a:rPr lang="de-DE" smtClean="0"/>
              <a:t>20.09.2021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32843640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10849E0F-18A7-41BB-8359-9FE6F5B9A11B}" type="datetimeFigureOut">
              <a:rPr lang="de-DE" smtClean="0"/>
              <a:t>20.09.2021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27731447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10849E0F-18A7-41BB-8359-9FE6F5B9A11B}" type="datetimeFigureOut">
              <a:rPr lang="de-DE" smtClean="0"/>
              <a:t>20.09.2021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668593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849E0F-18A7-41BB-8359-9FE6F5B9A11B}" type="datetimeFigureOut">
              <a:rPr lang="de-DE" smtClean="0"/>
              <a:t>20.09.2021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2237562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10849E0F-18A7-41BB-8359-9FE6F5B9A11B}" type="datetimeFigureOut">
              <a:rPr lang="de-DE" smtClean="0"/>
              <a:t>20.09.2021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8295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10849E0F-18A7-41BB-8359-9FE6F5B9A11B}" type="datetimeFigureOut">
              <a:rPr lang="de-DE" smtClean="0"/>
              <a:t>20.09.2021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3052962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10849E0F-18A7-41BB-8359-9FE6F5B9A11B}" type="datetimeFigureOut">
              <a:rPr lang="de-DE" smtClean="0"/>
              <a:t>20.09.2021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865581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10849E0F-18A7-41BB-8359-9FE6F5B9A11B}" type="datetimeFigureOut">
              <a:rPr lang="de-DE" smtClean="0"/>
              <a:t>20.09.2021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58A2F280-2270-44CC-AFC0-E783CFB1CBA8}" type="slidenum">
              <a:rPr lang="de-DE" smtClean="0"/>
              <a:t>‹Nr.›</a:t>
            </a:fld>
            <a:endParaRPr lang="de-DE"/>
          </a:p>
        </p:txBody>
      </p:sp>
    </p:spTree>
    <p:extLst>
      <p:ext uri="{BB962C8B-B14F-4D97-AF65-F5344CB8AC3E}">
        <p14:creationId xmlns:p14="http://schemas.microsoft.com/office/powerpoint/2010/main" val="2448257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900">
                <a:solidFill>
                  <a:srgbClr val="C00000"/>
                </a:solidFill>
                <a:latin typeface="Arial" panose="020B0604020202020204" pitchFamily="34" charset="0"/>
                <a:cs typeface="Arial" panose="020B0604020202020204" pitchFamily="34" charset="0"/>
              </a:defRPr>
            </a:lvl1pPr>
          </a:lstStyle>
          <a:p>
            <a:fld id="{10849E0F-18A7-41BB-8359-9FE6F5B9A11B}" type="datetimeFigureOut">
              <a:rPr lang="de-DE" smtClean="0"/>
              <a:pPr/>
              <a:t>20.09.2021</a:t>
            </a:fld>
            <a:endParaRPr lang="de-DE" dirty="0"/>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900">
                <a:solidFill>
                  <a:schemeClr val="tx1">
                    <a:tint val="75000"/>
                  </a:schemeClr>
                </a:solidFill>
                <a:latin typeface="Arial" panose="020B0604020202020204" pitchFamily="34" charset="0"/>
                <a:cs typeface="Arial" panose="020B0604020202020204" pitchFamily="34" charset="0"/>
              </a:defRPr>
            </a:lvl1pPr>
          </a:lstStyle>
          <a:p>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A2F280-2270-44CC-AFC0-E783CFB1CBA8}" type="slidenum">
              <a:rPr lang="de-DE" smtClean="0"/>
              <a:t>‹Nr.›</a:t>
            </a:fld>
            <a:endParaRPr lang="de-DE"/>
          </a:p>
        </p:txBody>
      </p:sp>
    </p:spTree>
    <p:extLst>
      <p:ext uri="{BB962C8B-B14F-4D97-AF65-F5344CB8AC3E}">
        <p14:creationId xmlns:p14="http://schemas.microsoft.com/office/powerpoint/2010/main" val="1832396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17" Type="http://schemas.openxmlformats.org/officeDocument/2006/relationships/image" Target="../../word/media/image614.svg"/><Relationship Id="rId1255" Type="http://schemas.openxmlformats.org/officeDocument/2006/relationships/image" Target="../media/image7.png"/><Relationship Id="rId829" Type="http://schemas.openxmlformats.org/officeDocument/2006/relationships/image" Target="../../word/media/image826.svg"/><Relationship Id="rId117" Type="http://schemas.openxmlformats.org/officeDocument/2006/relationships/image" Target="../../word/media/image114.svg"/><Relationship Id="rId1187" Type="http://schemas.openxmlformats.org/officeDocument/2006/relationships/image" Target="../../word/media/image1184.svg"/><Relationship Id="rId1137" Type="http://schemas.openxmlformats.org/officeDocument/2006/relationships/image" Target="../../word/media/image1134.svg"/><Relationship Id="rId1263" Type="http://schemas.openxmlformats.org/officeDocument/2006/relationships/image" Target="../media/image15.png"/><Relationship Id="rId3" Type="http://schemas.openxmlformats.org/officeDocument/2006/relationships/image" Target="../media/image1.png"/><Relationship Id="rId1250" Type="http://schemas.openxmlformats.org/officeDocument/2006/relationships/image" Target="../media/image2.png"/><Relationship Id="rId1259" Type="http://schemas.openxmlformats.org/officeDocument/2006/relationships/image" Target="../media/image11.png"/><Relationship Id="rId603" Type="http://schemas.openxmlformats.org/officeDocument/2006/relationships/image" Target="../../word/media/image600.svg"/><Relationship Id="rId1254" Type="http://schemas.openxmlformats.org/officeDocument/2006/relationships/image" Target="../media/image6.png"/><Relationship Id="rId831" Type="http://schemas.openxmlformats.org/officeDocument/2006/relationships/image" Target="../../word/media/image828.svg"/><Relationship Id="rId1262" Type="http://schemas.openxmlformats.org/officeDocument/2006/relationships/image" Target="../media/image14.png"/><Relationship Id="rId747" Type="http://schemas.openxmlformats.org/officeDocument/2006/relationships/image" Target="../../word/media/image744.svg"/><Relationship Id="rId2" Type="http://schemas.openxmlformats.org/officeDocument/2006/relationships/notesSlide" Target="../notesSlides/notesSlide1.xml"/><Relationship Id="rId1253" Type="http://schemas.openxmlformats.org/officeDocument/2006/relationships/image" Target="../media/image5.png"/><Relationship Id="rId1258" Type="http://schemas.openxmlformats.org/officeDocument/2006/relationships/image" Target="../media/image10.png"/><Relationship Id="rId771" Type="http://schemas.openxmlformats.org/officeDocument/2006/relationships/image" Target="../../word/media/image768.svg"/><Relationship Id="rId1181" Type="http://schemas.openxmlformats.org/officeDocument/2006/relationships/image" Target="../../word/media/image1178.svg"/><Relationship Id="rId1135" Type="http://schemas.openxmlformats.org/officeDocument/2006/relationships/image" Target="../../word/media/image1132.svg"/><Relationship Id="rId1" Type="http://schemas.openxmlformats.org/officeDocument/2006/relationships/slideLayout" Target="../slideLayouts/slideLayout1.xml"/><Relationship Id="rId1249" Type="http://schemas.openxmlformats.org/officeDocument/2006/relationships/image" Target="../../word/media/image1246.svg"/><Relationship Id="rId851" Type="http://schemas.openxmlformats.org/officeDocument/2006/relationships/image" Target="../../word/media/image848.svg"/><Relationship Id="rId1261" Type="http://schemas.openxmlformats.org/officeDocument/2006/relationships/image" Target="../media/image13.png"/><Relationship Id="rId643" Type="http://schemas.openxmlformats.org/officeDocument/2006/relationships/image" Target="../../word/media/image640.svg"/><Relationship Id="rId1252" Type="http://schemas.openxmlformats.org/officeDocument/2006/relationships/image" Target="../media/image4.png"/><Relationship Id="rId1257" Type="http://schemas.openxmlformats.org/officeDocument/2006/relationships/image" Target="../media/image9.png"/><Relationship Id="rId57" Type="http://schemas.openxmlformats.org/officeDocument/2006/relationships/image" Target="../../word/media/image54.svg"/><Relationship Id="rId1260" Type="http://schemas.openxmlformats.org/officeDocument/2006/relationships/image" Target="../media/image12.png"/><Relationship Id="rId1265" Type="http://schemas.openxmlformats.org/officeDocument/2006/relationships/image" Target="../media/image17.png"/><Relationship Id="rId1256" Type="http://schemas.openxmlformats.org/officeDocument/2006/relationships/image" Target="../media/image8.png"/><Relationship Id="rId749" Type="http://schemas.openxmlformats.org/officeDocument/2006/relationships/image" Target="../../word/media/image746.svg"/><Relationship Id="rId1251" Type="http://schemas.openxmlformats.org/officeDocument/2006/relationships/image" Target="../media/image3.png"/><Relationship Id="rId9" Type="http://schemas.openxmlformats.org/officeDocument/2006/relationships/image" Target="../../word/media/image6.svg"/><Relationship Id="rId126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37675" y="128561"/>
            <a:ext cx="8901593" cy="584775"/>
          </a:xfrm>
          <a:prstGeom prst="rect">
            <a:avLst/>
          </a:prstGeom>
          <a:noFill/>
        </p:spPr>
        <p:txBody>
          <a:bodyPr wrap="square" rtlCol="0">
            <a:spAutoFit/>
          </a:bodyPr>
          <a:lstStyle/>
          <a:p>
            <a:r>
              <a:rPr lang="de-DE" sz="1600" b="1" dirty="0">
                <a:solidFill>
                  <a:srgbClr val="C00000"/>
                </a:solidFill>
                <a:latin typeface="Arial" panose="020B0604020202020204" pitchFamily="34" charset="0"/>
                <a:cs typeface="Arial" panose="020B0604020202020204" pitchFamily="34" charset="0"/>
              </a:rPr>
              <a:t>Advance Organizer: </a:t>
            </a:r>
            <a:r>
              <a:rPr lang="de-DE" sz="1600" b="1" dirty="0" smtClean="0">
                <a:solidFill>
                  <a:srgbClr val="C00000"/>
                </a:solidFill>
                <a:latin typeface="Arial" panose="020B0604020202020204" pitchFamily="34" charset="0"/>
                <a:cs typeface="Arial" panose="020B0604020202020204" pitchFamily="34" charset="0"/>
              </a:rPr>
              <a:t>Kompetenzbereich II – </a:t>
            </a:r>
            <a:r>
              <a:rPr lang="de-DE" sz="1600" b="1" dirty="0">
                <a:solidFill>
                  <a:srgbClr val="C00000"/>
                </a:solidFill>
                <a:latin typeface="Arial" panose="020B0604020202020204" pitchFamily="34" charset="0"/>
                <a:cs typeface="Arial" panose="020B0604020202020204" pitchFamily="34" charset="0"/>
              </a:rPr>
              <a:t>Als Konsument rechtliche Bestimmungen in Alltagssituationen anwenden</a:t>
            </a:r>
          </a:p>
        </p:txBody>
      </p:sp>
      <p:sp>
        <p:nvSpPr>
          <p:cNvPr id="47" name="AutoShape 4" descr="Bildergebnis für buchungsstempel"/>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12" name="Textfeld 111"/>
          <p:cNvSpPr txBox="1"/>
          <p:nvPr/>
        </p:nvSpPr>
        <p:spPr>
          <a:xfrm>
            <a:off x="2573403" y="710137"/>
            <a:ext cx="6627540" cy="738664"/>
          </a:xfrm>
          <a:prstGeom prst="rect">
            <a:avLst/>
          </a:prstGeom>
          <a:noFill/>
        </p:spPr>
        <p:txBody>
          <a:bodyPr wrap="square" rtlCol="0">
            <a:spAutoFit/>
          </a:bodyPr>
          <a:lstStyle/>
          <a:p>
            <a:r>
              <a:rPr lang="de-DE" sz="1050" dirty="0" smtClean="0">
                <a:solidFill>
                  <a:srgbClr val="C00000"/>
                </a:solidFill>
                <a:latin typeface="Arial" panose="020B0604020202020204" pitchFamily="34" charset="0"/>
                <a:cs typeface="Arial" panose="020B0604020202020204" pitchFamily="34" charset="0"/>
              </a:rPr>
              <a:t>„Die </a:t>
            </a:r>
            <a:r>
              <a:rPr lang="de-DE" sz="1050" dirty="0">
                <a:solidFill>
                  <a:srgbClr val="C00000"/>
                </a:solidFill>
                <a:latin typeface="Arial" panose="020B0604020202020204" pitchFamily="34" charset="0"/>
                <a:cs typeface="Arial" panose="020B0604020202020204" pitchFamily="34" charset="0"/>
              </a:rPr>
              <a:t>Schülerinnen und Schüler verfügen über die Kompetenz, Bestimmungen für Ver­braucher exemplarisch anhand von Gesetzestexten zu beschreiben und auf Rechtsfälle des privaten Bereichs anzuwenden. Sie treffen situationsbezogene Entscheidungen im Rahmen des privaten Geldverkehrs und können Zusammenhänge von Einkommen und Konsum, Sparen und Verschuldung aufzeigen</a:t>
            </a:r>
            <a:r>
              <a:rPr lang="de-DE" sz="1050" dirty="0" smtClean="0">
                <a:solidFill>
                  <a:srgbClr val="C00000"/>
                </a:solidFill>
                <a:latin typeface="Arial" panose="020B0604020202020204" pitchFamily="34" charset="0"/>
                <a:cs typeface="Arial" panose="020B0604020202020204" pitchFamily="34" charset="0"/>
              </a:rPr>
              <a:t>.“</a:t>
            </a:r>
            <a:endParaRPr lang="de-DE" sz="1050" dirty="0">
              <a:solidFill>
                <a:srgbClr val="C00000"/>
              </a:solidFill>
              <a:latin typeface="Arial" panose="020B0604020202020204" pitchFamily="34" charset="0"/>
              <a:cs typeface="Arial" panose="020B0604020202020204" pitchFamily="34" charset="0"/>
            </a:endParaRPr>
          </a:p>
        </p:txBody>
      </p:sp>
      <p:sp>
        <p:nvSpPr>
          <p:cNvPr id="72" name="Rechteck 71"/>
          <p:cNvSpPr/>
          <p:nvPr/>
        </p:nvSpPr>
        <p:spPr>
          <a:xfrm>
            <a:off x="67889" y="1337634"/>
            <a:ext cx="2016223" cy="400110"/>
          </a:xfrm>
          <a:prstGeom prst="rect">
            <a:avLst/>
          </a:prstGeom>
        </p:spPr>
        <p:txBody>
          <a:bodyPr wrap="square">
            <a:spAutoFit/>
          </a:bodyPr>
          <a:lstStyle/>
          <a:p>
            <a:r>
              <a:rPr lang="de-DE" sz="1000" b="1" dirty="0">
                <a:latin typeface="Arial" panose="020B0604020202020204" pitchFamily="34" charset="0"/>
                <a:cs typeface="Arial" panose="020B0604020202020204" pitchFamily="34" charset="0"/>
              </a:rPr>
              <a:t>Zustandekommen von Rechtsgeschäften erläutern</a:t>
            </a:r>
            <a:endParaRPr lang="de-DE" sz="1000" dirty="0">
              <a:latin typeface="Arial" panose="020B0604020202020204" pitchFamily="34" charset="0"/>
              <a:cs typeface="Arial" panose="020B0604020202020204" pitchFamily="34" charset="0"/>
            </a:endParaRPr>
          </a:p>
        </p:txBody>
      </p:sp>
      <p:sp>
        <p:nvSpPr>
          <p:cNvPr id="73" name="Rechteck 72"/>
          <p:cNvSpPr/>
          <p:nvPr/>
        </p:nvSpPr>
        <p:spPr>
          <a:xfrm>
            <a:off x="4219" y="1123637"/>
            <a:ext cx="1832147" cy="234672"/>
          </a:xfrm>
          <a:prstGeom prst="rect">
            <a:avLst/>
          </a:prstGeom>
        </p:spPr>
        <p:txBody>
          <a:bodyPr wrap="square">
            <a:spAutoFit/>
          </a:bodyPr>
          <a:lstStyle/>
          <a:p>
            <a:pPr algn="ctr"/>
            <a:r>
              <a:rPr lang="de-DE" sz="900" i="1" dirty="0">
                <a:solidFill>
                  <a:srgbClr val="000000"/>
                </a:solidFill>
                <a:latin typeface="Arial" panose="020B0604020202020204" pitchFamily="34" charset="0"/>
                <a:ea typeface="PMingLiU"/>
              </a:rPr>
              <a:t>Willenserklärung</a:t>
            </a:r>
          </a:p>
        </p:txBody>
      </p:sp>
      <p:sp>
        <p:nvSpPr>
          <p:cNvPr id="9" name="Rechteck 8"/>
          <p:cNvSpPr/>
          <p:nvPr/>
        </p:nvSpPr>
        <p:spPr>
          <a:xfrm>
            <a:off x="2537788" y="1721439"/>
            <a:ext cx="2266232" cy="400110"/>
          </a:xfrm>
          <a:prstGeom prst="rect">
            <a:avLst/>
          </a:prstGeom>
        </p:spPr>
        <p:txBody>
          <a:bodyPr wrap="square">
            <a:spAutoFit/>
          </a:bodyPr>
          <a:lstStyle/>
          <a:p>
            <a:r>
              <a:rPr lang="de-DE" sz="1000" b="1" dirty="0">
                <a:latin typeface="Arial" panose="020B0604020202020204" pitchFamily="34" charset="0"/>
                <a:cs typeface="Arial" panose="020B0604020202020204" pitchFamily="34" charset="0"/>
              </a:rPr>
              <a:t>Rechts- und Geschäftsfähigkeit erläutern</a:t>
            </a:r>
          </a:p>
        </p:txBody>
      </p:sp>
      <p:sp>
        <p:nvSpPr>
          <p:cNvPr id="10" name="Rechteck 9"/>
          <p:cNvSpPr/>
          <p:nvPr/>
        </p:nvSpPr>
        <p:spPr>
          <a:xfrm>
            <a:off x="4894961" y="1846303"/>
            <a:ext cx="2034531" cy="553998"/>
          </a:xfrm>
          <a:prstGeom prst="rect">
            <a:avLst/>
          </a:prstGeom>
        </p:spPr>
        <p:txBody>
          <a:bodyPr wrap="square">
            <a:spAutoFit/>
          </a:bodyPr>
          <a:lstStyle/>
          <a:p>
            <a:r>
              <a:rPr lang="de-DE" sz="1000" b="1" dirty="0">
                <a:latin typeface="Arial" panose="020B0604020202020204" pitchFamily="34" charset="0"/>
                <a:cs typeface="Arial" panose="020B0604020202020204" pitchFamily="34" charset="0"/>
              </a:rPr>
              <a:t>Anfechtbare und nichtige Rechtsgeschäfte unterscheiden</a:t>
            </a:r>
          </a:p>
        </p:txBody>
      </p:sp>
      <p:sp>
        <p:nvSpPr>
          <p:cNvPr id="2" name="Datumsplatzhalter 1"/>
          <p:cNvSpPr>
            <a:spLocks noGrp="1"/>
          </p:cNvSpPr>
          <p:nvPr>
            <p:ph type="dt" sz="half" idx="10"/>
          </p:nvPr>
        </p:nvSpPr>
        <p:spPr/>
        <p:txBody>
          <a:bodyPr/>
          <a:lstStyle/>
          <a:p>
            <a:r>
              <a:rPr lang="de-DE" smtClean="0"/>
              <a:t>Stand: 2021</a:t>
            </a:r>
            <a:endParaRPr lang="de-DE"/>
          </a:p>
        </p:txBody>
      </p:sp>
      <p:sp>
        <p:nvSpPr>
          <p:cNvPr id="3" name="Fußzeilenplatzhalter 2"/>
          <p:cNvSpPr>
            <a:spLocks noGrp="1"/>
          </p:cNvSpPr>
          <p:nvPr>
            <p:ph type="ftr" sz="quarter" idx="11"/>
          </p:nvPr>
        </p:nvSpPr>
        <p:spPr>
          <a:xfrm>
            <a:off x="2063992" y="6462214"/>
            <a:ext cx="6048672" cy="365125"/>
          </a:xfrm>
        </p:spPr>
        <p:txBody>
          <a:bodyPr/>
          <a:lstStyle/>
          <a:p>
            <a:r>
              <a:rPr lang="de-DE" dirty="0" smtClean="0"/>
              <a:t>Prüfungsbereich Wirtschafts- und Sozialkunde – gewerbliche, hauswirtschaftlich-pflegerisch-sozialpädagogische sowie landwirtschaftliche </a:t>
            </a:r>
            <a:r>
              <a:rPr lang="de-DE" dirty="0" smtClean="0"/>
              <a:t>Berufsschule</a:t>
            </a:r>
            <a:endParaRPr lang="de-DE" dirty="0"/>
          </a:p>
        </p:txBody>
      </p:sp>
      <p:pic>
        <p:nvPicPr>
          <p:cNvPr id="33" name="Grafik 32"/>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249"/>
              </a:ext>
            </a:extLst>
          </a:blip>
          <a:stretch>
            <a:fillRect/>
          </a:stretch>
        </p:blipFill>
        <p:spPr>
          <a:xfrm rot="9626526">
            <a:off x="2089775" y="1420901"/>
            <a:ext cx="316654" cy="316654"/>
          </a:xfrm>
          <a:prstGeom prst="rect">
            <a:avLst/>
          </a:prstGeom>
        </p:spPr>
      </p:pic>
      <p:sp>
        <p:nvSpPr>
          <p:cNvPr id="30" name="Rechteck 29"/>
          <p:cNvSpPr/>
          <p:nvPr/>
        </p:nvSpPr>
        <p:spPr>
          <a:xfrm>
            <a:off x="1117530" y="1915975"/>
            <a:ext cx="1211989" cy="230832"/>
          </a:xfrm>
          <a:prstGeom prst="rect">
            <a:avLst/>
          </a:prstGeom>
        </p:spPr>
        <p:txBody>
          <a:bodyPr wrap="square">
            <a:spAutoFit/>
          </a:bodyPr>
          <a:lstStyle/>
          <a:p>
            <a:pPr algn="ctr"/>
            <a:r>
              <a:rPr lang="de-DE" sz="900" dirty="0" smtClean="0">
                <a:solidFill>
                  <a:srgbClr val="000000"/>
                </a:solidFill>
                <a:latin typeface="Arial" panose="020B0604020202020204" pitchFamily="34" charset="0"/>
                <a:ea typeface="PMingLiU"/>
              </a:rPr>
              <a:t>Formvorschriften</a:t>
            </a:r>
            <a:endParaRPr lang="de-DE" sz="900" dirty="0">
              <a:solidFill>
                <a:srgbClr val="000000"/>
              </a:solidFill>
              <a:latin typeface="Arial" panose="020B0604020202020204" pitchFamily="34" charset="0"/>
              <a:ea typeface="PMingLiU"/>
            </a:endParaRPr>
          </a:p>
        </p:txBody>
      </p:sp>
      <p:pic>
        <p:nvPicPr>
          <p:cNvPr id="31" name="Grafik 30"/>
          <p:cNvPicPr>
            <a:picLocks noChangeAspect="1"/>
          </p:cNvPicPr>
          <p:nvPr/>
        </p:nvPicPr>
        <p:blipFill>
          <a:blip r:embed="rId1250"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643"/>
              </a:ext>
            </a:extLst>
          </a:blip>
          <a:stretch>
            <a:fillRect/>
          </a:stretch>
        </p:blipFill>
        <p:spPr>
          <a:xfrm>
            <a:off x="219787" y="1784527"/>
            <a:ext cx="481851" cy="481851"/>
          </a:xfrm>
          <a:prstGeom prst="rect">
            <a:avLst/>
          </a:prstGeom>
        </p:spPr>
      </p:pic>
      <p:pic>
        <p:nvPicPr>
          <p:cNvPr id="36" name="Grafik 35"/>
          <p:cNvPicPr>
            <a:picLocks noChangeAspect="1"/>
          </p:cNvPicPr>
          <p:nvPr/>
        </p:nvPicPr>
        <p:blipFill>
          <a:blip r:embed="rId1251"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603"/>
              </a:ext>
            </a:extLst>
          </a:blip>
          <a:stretch>
            <a:fillRect/>
          </a:stretch>
        </p:blipFill>
        <p:spPr>
          <a:xfrm>
            <a:off x="795851" y="1784527"/>
            <a:ext cx="465208" cy="465208"/>
          </a:xfrm>
          <a:prstGeom prst="rect">
            <a:avLst/>
          </a:prstGeom>
        </p:spPr>
      </p:pic>
      <p:sp>
        <p:nvSpPr>
          <p:cNvPr id="5" name="Rechteck 4"/>
          <p:cNvSpPr/>
          <p:nvPr/>
        </p:nvSpPr>
        <p:spPr>
          <a:xfrm>
            <a:off x="7052954" y="2026190"/>
            <a:ext cx="1675459" cy="246221"/>
          </a:xfrm>
          <a:prstGeom prst="rect">
            <a:avLst/>
          </a:prstGeom>
        </p:spPr>
        <p:txBody>
          <a:bodyPr wrap="none">
            <a:spAutoFit/>
          </a:bodyPr>
          <a:lstStyle/>
          <a:p>
            <a:r>
              <a:rPr lang="de-DE" sz="1000" b="1" dirty="0">
                <a:latin typeface="Arial" panose="020B0604020202020204" pitchFamily="34" charset="0"/>
                <a:cs typeface="Arial" panose="020B0604020202020204" pitchFamily="34" charset="0"/>
              </a:rPr>
              <a:t>Kaufvertrag abschließen</a:t>
            </a:r>
          </a:p>
        </p:txBody>
      </p:sp>
      <p:sp>
        <p:nvSpPr>
          <p:cNvPr id="6" name="Rechteck 5"/>
          <p:cNvSpPr/>
          <p:nvPr/>
        </p:nvSpPr>
        <p:spPr>
          <a:xfrm>
            <a:off x="6115084" y="2980340"/>
            <a:ext cx="2351044" cy="246221"/>
          </a:xfrm>
          <a:prstGeom prst="rect">
            <a:avLst/>
          </a:prstGeom>
        </p:spPr>
        <p:txBody>
          <a:bodyPr wrap="square">
            <a:spAutoFit/>
          </a:bodyPr>
          <a:lstStyle/>
          <a:p>
            <a:r>
              <a:rPr lang="de-DE" sz="1000" b="1" dirty="0">
                <a:latin typeface="Arial" panose="020B0604020202020204" pitchFamily="34" charset="0"/>
                <a:cs typeface="Arial" panose="020B0604020202020204" pitchFamily="34" charset="0"/>
              </a:rPr>
              <a:t>Besitz und Eigentum unterscheiden</a:t>
            </a:r>
          </a:p>
        </p:txBody>
      </p:sp>
      <p:sp>
        <p:nvSpPr>
          <p:cNvPr id="7" name="Rechteck 6"/>
          <p:cNvSpPr/>
          <p:nvPr/>
        </p:nvSpPr>
        <p:spPr>
          <a:xfrm>
            <a:off x="5434900" y="2767205"/>
            <a:ext cx="3726160" cy="230832"/>
          </a:xfrm>
          <a:prstGeom prst="rect">
            <a:avLst/>
          </a:prstGeom>
        </p:spPr>
        <p:txBody>
          <a:bodyPr wrap="square">
            <a:spAutoFit/>
          </a:bodyPr>
          <a:lstStyle/>
          <a:p>
            <a:r>
              <a:rPr lang="de-DE" sz="900" i="1" dirty="0">
                <a:latin typeface="Arial" panose="020B0604020202020204" pitchFamily="34" charset="0"/>
                <a:ea typeface="Times New Roman" panose="02020603050405020304" pitchFamily="18" charset="0"/>
              </a:rPr>
              <a:t>Eigentumsübertragung bei beweglichen Sachen, Eigentumsvorbehalt</a:t>
            </a:r>
            <a:endParaRPr lang="de-DE" sz="900" dirty="0"/>
          </a:p>
        </p:txBody>
      </p:sp>
      <p:sp>
        <p:nvSpPr>
          <p:cNvPr id="8" name="Rechteck 7"/>
          <p:cNvSpPr/>
          <p:nvPr/>
        </p:nvSpPr>
        <p:spPr>
          <a:xfrm>
            <a:off x="7002153" y="3892415"/>
            <a:ext cx="2034531" cy="246221"/>
          </a:xfrm>
          <a:prstGeom prst="rect">
            <a:avLst/>
          </a:prstGeom>
        </p:spPr>
        <p:txBody>
          <a:bodyPr wrap="none">
            <a:spAutoFit/>
          </a:bodyPr>
          <a:lstStyle/>
          <a:p>
            <a:r>
              <a:rPr lang="de-DE" sz="1000" b="1" dirty="0">
                <a:latin typeface="Arial" panose="020B0604020202020204" pitchFamily="34" charset="0"/>
                <a:cs typeface="Arial" panose="020B0604020202020204" pitchFamily="34" charset="0"/>
              </a:rPr>
              <a:t>Kaufvertragsstörungen prüfen</a:t>
            </a:r>
          </a:p>
        </p:txBody>
      </p:sp>
      <p:sp>
        <p:nvSpPr>
          <p:cNvPr id="16" name="Rechteck 15"/>
          <p:cNvSpPr/>
          <p:nvPr/>
        </p:nvSpPr>
        <p:spPr>
          <a:xfrm>
            <a:off x="6926726" y="3689260"/>
            <a:ext cx="2217274" cy="230832"/>
          </a:xfrm>
          <a:prstGeom prst="rect">
            <a:avLst/>
          </a:prstGeom>
        </p:spPr>
        <p:txBody>
          <a:bodyPr wrap="none">
            <a:spAutoFit/>
          </a:bodyPr>
          <a:lstStyle/>
          <a:p>
            <a:r>
              <a:rPr lang="de-DE" sz="900" i="1" dirty="0">
                <a:latin typeface="Arial" panose="020B0604020202020204" pitchFamily="34" charset="0"/>
                <a:ea typeface="Times New Roman" panose="02020603050405020304" pitchFamily="18" charset="0"/>
              </a:rPr>
              <a:t>Mangelhafte Lieferung, Zahlungsverzug</a:t>
            </a:r>
          </a:p>
        </p:txBody>
      </p:sp>
      <p:sp>
        <p:nvSpPr>
          <p:cNvPr id="17" name="Rechteck 16"/>
          <p:cNvSpPr/>
          <p:nvPr/>
        </p:nvSpPr>
        <p:spPr>
          <a:xfrm>
            <a:off x="7092280" y="4649309"/>
            <a:ext cx="2133974" cy="400110"/>
          </a:xfrm>
          <a:prstGeom prst="rect">
            <a:avLst/>
          </a:prstGeom>
        </p:spPr>
        <p:txBody>
          <a:bodyPr wrap="square">
            <a:spAutoFit/>
          </a:bodyPr>
          <a:lstStyle/>
          <a:p>
            <a:r>
              <a:rPr lang="de-DE" sz="1000" b="1" dirty="0">
                <a:latin typeface="Arial" panose="020B0604020202020204" pitchFamily="34" charset="0"/>
                <a:cs typeface="Arial" panose="020B0604020202020204" pitchFamily="34" charset="0"/>
              </a:rPr>
              <a:t>Bedingungen der Verjährung darstellen</a:t>
            </a:r>
          </a:p>
        </p:txBody>
      </p:sp>
      <p:sp>
        <p:nvSpPr>
          <p:cNvPr id="18" name="Rechteck 17"/>
          <p:cNvSpPr/>
          <p:nvPr/>
        </p:nvSpPr>
        <p:spPr>
          <a:xfrm>
            <a:off x="6076440" y="5729395"/>
            <a:ext cx="2910649" cy="400110"/>
          </a:xfrm>
          <a:prstGeom prst="rect">
            <a:avLst/>
          </a:prstGeom>
        </p:spPr>
        <p:txBody>
          <a:bodyPr wrap="square">
            <a:spAutoFit/>
          </a:bodyPr>
          <a:lstStyle/>
          <a:p>
            <a:r>
              <a:rPr lang="de-DE" sz="1000" b="1" dirty="0">
                <a:latin typeface="Arial" panose="020B0604020202020204" pitchFamily="34" charset="0"/>
                <a:cs typeface="Arial" panose="020B0604020202020204" pitchFamily="34" charset="0"/>
              </a:rPr>
              <a:t>Möglichkeiten der Verbraucherberatung darstellen</a:t>
            </a:r>
          </a:p>
        </p:txBody>
      </p:sp>
      <p:sp>
        <p:nvSpPr>
          <p:cNvPr id="19" name="Rechteck 18"/>
          <p:cNvSpPr/>
          <p:nvPr/>
        </p:nvSpPr>
        <p:spPr>
          <a:xfrm>
            <a:off x="6059270" y="5499796"/>
            <a:ext cx="2696334" cy="230653"/>
          </a:xfrm>
          <a:prstGeom prst="rect">
            <a:avLst/>
          </a:prstGeom>
        </p:spPr>
        <p:txBody>
          <a:bodyPr wrap="square">
            <a:spAutoFit/>
          </a:bodyPr>
          <a:lstStyle/>
          <a:p>
            <a:r>
              <a:rPr lang="de-DE" sz="900" i="1" dirty="0">
                <a:latin typeface="Arial" panose="020B0604020202020204" pitchFamily="34" charset="0"/>
                <a:ea typeface="Times New Roman" panose="02020603050405020304" pitchFamily="18" charset="0"/>
              </a:rPr>
              <a:t>Verbraucherschutzorganisationen, Publikationen</a:t>
            </a:r>
          </a:p>
        </p:txBody>
      </p:sp>
      <p:sp>
        <p:nvSpPr>
          <p:cNvPr id="20" name="Rechteck 19"/>
          <p:cNvSpPr/>
          <p:nvPr/>
        </p:nvSpPr>
        <p:spPr>
          <a:xfrm>
            <a:off x="4437283" y="5648680"/>
            <a:ext cx="1411603" cy="400110"/>
          </a:xfrm>
          <a:prstGeom prst="rect">
            <a:avLst/>
          </a:prstGeom>
        </p:spPr>
        <p:txBody>
          <a:bodyPr wrap="square">
            <a:spAutoFit/>
          </a:bodyPr>
          <a:lstStyle/>
          <a:p>
            <a:r>
              <a:rPr lang="de-DE" sz="1000" b="1" dirty="0">
                <a:latin typeface="Arial" panose="020B0604020202020204" pitchFamily="34" charset="0"/>
                <a:cs typeface="Arial" panose="020B0604020202020204" pitchFamily="34" charset="0"/>
              </a:rPr>
              <a:t>Fernabsatzrecht anwenden</a:t>
            </a:r>
          </a:p>
        </p:txBody>
      </p:sp>
      <p:sp>
        <p:nvSpPr>
          <p:cNvPr id="21" name="Rechteck 20"/>
          <p:cNvSpPr/>
          <p:nvPr/>
        </p:nvSpPr>
        <p:spPr>
          <a:xfrm>
            <a:off x="1723525" y="5387075"/>
            <a:ext cx="2423640" cy="400110"/>
          </a:xfrm>
          <a:prstGeom prst="rect">
            <a:avLst/>
          </a:prstGeom>
        </p:spPr>
        <p:txBody>
          <a:bodyPr wrap="square">
            <a:spAutoFit/>
          </a:bodyPr>
          <a:lstStyle/>
          <a:p>
            <a:r>
              <a:rPr lang="de-DE" sz="1000" b="1" dirty="0">
                <a:latin typeface="Arial" panose="020B0604020202020204" pitchFamily="34" charset="0"/>
                <a:cs typeface="Arial" panose="020B0604020202020204" pitchFamily="34" charset="0"/>
              </a:rPr>
              <a:t>Bedeutung Allgemeiner </a:t>
            </a:r>
            <a:r>
              <a:rPr lang="de-DE" sz="1000" b="1" dirty="0" smtClean="0">
                <a:latin typeface="Arial" panose="020B0604020202020204" pitchFamily="34" charset="0"/>
                <a:cs typeface="Arial" panose="020B0604020202020204" pitchFamily="34" charset="0"/>
              </a:rPr>
              <a:t>Geschäftsbedingungen </a:t>
            </a:r>
            <a:r>
              <a:rPr lang="de-DE" sz="1000" b="1" dirty="0">
                <a:latin typeface="Arial" panose="020B0604020202020204" pitchFamily="34" charset="0"/>
                <a:cs typeface="Arial" panose="020B0604020202020204" pitchFamily="34" charset="0"/>
              </a:rPr>
              <a:t>darstellen</a:t>
            </a:r>
          </a:p>
        </p:txBody>
      </p:sp>
      <p:sp>
        <p:nvSpPr>
          <p:cNvPr id="22" name="Rechteck 21"/>
          <p:cNvSpPr/>
          <p:nvPr/>
        </p:nvSpPr>
        <p:spPr>
          <a:xfrm>
            <a:off x="1808544" y="5787185"/>
            <a:ext cx="2057802" cy="507831"/>
          </a:xfrm>
          <a:prstGeom prst="rect">
            <a:avLst/>
          </a:prstGeom>
        </p:spPr>
        <p:txBody>
          <a:bodyPr wrap="square">
            <a:spAutoFit/>
          </a:bodyPr>
          <a:lstStyle/>
          <a:p>
            <a:r>
              <a:rPr lang="de-DE" sz="900" i="1" dirty="0" smtClean="0">
                <a:latin typeface="Arial" panose="020B0604020202020204" pitchFamily="34" charset="0"/>
                <a:ea typeface="Times New Roman" panose="02020603050405020304" pitchFamily="18" charset="0"/>
              </a:rPr>
              <a:t>Überraschungsklauseln</a:t>
            </a:r>
          </a:p>
          <a:p>
            <a:r>
              <a:rPr lang="de-DE" sz="900" i="1" dirty="0" smtClean="0">
                <a:latin typeface="Arial" panose="020B0604020202020204" pitchFamily="34" charset="0"/>
                <a:ea typeface="Times New Roman" panose="02020603050405020304" pitchFamily="18" charset="0"/>
              </a:rPr>
              <a:t>Verbot </a:t>
            </a:r>
            <a:r>
              <a:rPr lang="de-DE" sz="900" i="1" dirty="0">
                <a:latin typeface="Arial" panose="020B0604020202020204" pitchFamily="34" charset="0"/>
                <a:ea typeface="Times New Roman" panose="02020603050405020304" pitchFamily="18" charset="0"/>
              </a:rPr>
              <a:t>der Verkürzung gesetzlicher Fristen zur Sachmängelhaftung</a:t>
            </a:r>
          </a:p>
        </p:txBody>
      </p:sp>
      <p:sp>
        <p:nvSpPr>
          <p:cNvPr id="23" name="Rechteck 22"/>
          <p:cNvSpPr/>
          <p:nvPr/>
        </p:nvSpPr>
        <p:spPr>
          <a:xfrm>
            <a:off x="124268" y="5250951"/>
            <a:ext cx="1495404" cy="553998"/>
          </a:xfrm>
          <a:prstGeom prst="rect">
            <a:avLst/>
          </a:prstGeom>
        </p:spPr>
        <p:txBody>
          <a:bodyPr wrap="square">
            <a:spAutoFit/>
          </a:bodyPr>
          <a:lstStyle/>
          <a:p>
            <a:r>
              <a:rPr lang="de-DE" sz="1000" b="1" dirty="0">
                <a:latin typeface="Arial" panose="020B0604020202020204" pitchFamily="34" charset="0"/>
                <a:cs typeface="Arial" panose="020B0604020202020204" pitchFamily="34" charset="0"/>
              </a:rPr>
              <a:t>Konditionen von Girokonten vergleichen</a:t>
            </a:r>
          </a:p>
        </p:txBody>
      </p:sp>
      <p:sp>
        <p:nvSpPr>
          <p:cNvPr id="24" name="Rechteck 23"/>
          <p:cNvSpPr/>
          <p:nvPr/>
        </p:nvSpPr>
        <p:spPr>
          <a:xfrm>
            <a:off x="0" y="4287837"/>
            <a:ext cx="2286000" cy="400110"/>
          </a:xfrm>
          <a:prstGeom prst="rect">
            <a:avLst/>
          </a:prstGeom>
        </p:spPr>
        <p:txBody>
          <a:bodyPr wrap="square">
            <a:spAutoFit/>
          </a:bodyPr>
          <a:lstStyle/>
          <a:p>
            <a:r>
              <a:rPr lang="de-DE" sz="1000" b="1" dirty="0">
                <a:latin typeface="Arial" panose="020B0604020202020204" pitchFamily="34" charset="0"/>
                <a:cs typeface="Arial" panose="020B0604020202020204" pitchFamily="34" charset="0"/>
              </a:rPr>
              <a:t>Zahlungen situationsabhängig veranlassen</a:t>
            </a:r>
          </a:p>
        </p:txBody>
      </p:sp>
      <p:sp>
        <p:nvSpPr>
          <p:cNvPr id="25" name="Rechteck 24"/>
          <p:cNvSpPr/>
          <p:nvPr/>
        </p:nvSpPr>
        <p:spPr>
          <a:xfrm>
            <a:off x="-17293" y="3929936"/>
            <a:ext cx="2417633" cy="369332"/>
          </a:xfrm>
          <a:prstGeom prst="rect">
            <a:avLst/>
          </a:prstGeom>
        </p:spPr>
        <p:txBody>
          <a:bodyPr wrap="square">
            <a:spAutoFit/>
          </a:bodyPr>
          <a:lstStyle/>
          <a:p>
            <a:r>
              <a:rPr lang="de-DE" sz="900" i="1" dirty="0">
                <a:latin typeface="Arial" panose="020B0604020202020204" pitchFamily="34" charset="0"/>
                <a:ea typeface="Times New Roman" panose="02020603050405020304" pitchFamily="18" charset="0"/>
              </a:rPr>
              <a:t>Barzahlung, Überweisung, Bankkarte, Kreditkarte, elektronische Zahlungssysteme</a:t>
            </a:r>
          </a:p>
        </p:txBody>
      </p:sp>
      <p:sp>
        <p:nvSpPr>
          <p:cNvPr id="26" name="Rechteck 25"/>
          <p:cNvSpPr/>
          <p:nvPr/>
        </p:nvSpPr>
        <p:spPr>
          <a:xfrm>
            <a:off x="1051661" y="3063357"/>
            <a:ext cx="1394459" cy="400110"/>
          </a:xfrm>
          <a:prstGeom prst="rect">
            <a:avLst/>
          </a:prstGeom>
        </p:spPr>
        <p:txBody>
          <a:bodyPr wrap="square">
            <a:spAutoFit/>
          </a:bodyPr>
          <a:lstStyle/>
          <a:p>
            <a:r>
              <a:rPr lang="de-DE" sz="1000" b="1" dirty="0">
                <a:latin typeface="Arial" panose="020B0604020202020204" pitchFamily="34" charset="0"/>
                <a:cs typeface="Arial" panose="020B0604020202020204" pitchFamily="34" charset="0"/>
              </a:rPr>
              <a:t>Geldanlageformen vergleichen</a:t>
            </a:r>
          </a:p>
        </p:txBody>
      </p:sp>
      <p:sp>
        <p:nvSpPr>
          <p:cNvPr id="27" name="Rechteck 26"/>
          <p:cNvSpPr/>
          <p:nvPr/>
        </p:nvSpPr>
        <p:spPr>
          <a:xfrm>
            <a:off x="961666" y="2844323"/>
            <a:ext cx="1428596" cy="230832"/>
          </a:xfrm>
          <a:prstGeom prst="rect">
            <a:avLst/>
          </a:prstGeom>
        </p:spPr>
        <p:txBody>
          <a:bodyPr wrap="none">
            <a:spAutoFit/>
          </a:bodyPr>
          <a:lstStyle/>
          <a:p>
            <a:r>
              <a:rPr lang="de-DE" sz="900" i="1" dirty="0">
                <a:latin typeface="Arial" panose="020B0604020202020204" pitchFamily="34" charset="0"/>
                <a:ea typeface="Times New Roman" panose="02020603050405020304" pitchFamily="18" charset="0"/>
              </a:rPr>
              <a:t>Termingeld, Aktienfonds</a:t>
            </a:r>
          </a:p>
        </p:txBody>
      </p:sp>
      <p:sp>
        <p:nvSpPr>
          <p:cNvPr id="28" name="Rechteck 27"/>
          <p:cNvSpPr/>
          <p:nvPr/>
        </p:nvSpPr>
        <p:spPr>
          <a:xfrm>
            <a:off x="3126304" y="3414648"/>
            <a:ext cx="2169510" cy="400110"/>
          </a:xfrm>
          <a:prstGeom prst="rect">
            <a:avLst/>
          </a:prstGeom>
        </p:spPr>
        <p:txBody>
          <a:bodyPr wrap="square">
            <a:spAutoFit/>
          </a:bodyPr>
          <a:lstStyle/>
          <a:p>
            <a:r>
              <a:rPr lang="de-DE" sz="1000" b="1" dirty="0">
                <a:latin typeface="Arial" panose="020B0604020202020204" pitchFamily="34" charset="0"/>
                <a:cs typeface="Arial" panose="020B0604020202020204" pitchFamily="34" charset="0"/>
              </a:rPr>
              <a:t>Voraussetzungen für Verbraucherkredite darstellen</a:t>
            </a:r>
          </a:p>
        </p:txBody>
      </p:sp>
      <p:sp>
        <p:nvSpPr>
          <p:cNvPr id="37" name="Rechteck 36"/>
          <p:cNvSpPr/>
          <p:nvPr/>
        </p:nvSpPr>
        <p:spPr>
          <a:xfrm>
            <a:off x="2907336" y="3081844"/>
            <a:ext cx="2113645" cy="369332"/>
          </a:xfrm>
          <a:prstGeom prst="rect">
            <a:avLst/>
          </a:prstGeom>
        </p:spPr>
        <p:txBody>
          <a:bodyPr wrap="square">
            <a:spAutoFit/>
          </a:bodyPr>
          <a:lstStyle/>
          <a:p>
            <a:r>
              <a:rPr lang="de-DE" sz="900" i="1" dirty="0">
                <a:latin typeface="Arial" panose="020B0604020202020204" pitchFamily="34" charset="0"/>
                <a:ea typeface="Times New Roman" panose="02020603050405020304" pitchFamily="18" charset="0"/>
              </a:rPr>
              <a:t>Sicherungsübereignung, Bürgschaft, Lohnabtretung</a:t>
            </a:r>
          </a:p>
        </p:txBody>
      </p:sp>
      <p:sp>
        <p:nvSpPr>
          <p:cNvPr id="38" name="Rechteck 37"/>
          <p:cNvSpPr/>
          <p:nvPr/>
        </p:nvSpPr>
        <p:spPr>
          <a:xfrm>
            <a:off x="3275856" y="4523431"/>
            <a:ext cx="2132315" cy="246221"/>
          </a:xfrm>
          <a:prstGeom prst="rect">
            <a:avLst/>
          </a:prstGeom>
        </p:spPr>
        <p:txBody>
          <a:bodyPr wrap="none">
            <a:spAutoFit/>
          </a:bodyPr>
          <a:lstStyle/>
          <a:p>
            <a:r>
              <a:rPr lang="de-DE" sz="1000" b="1" dirty="0">
                <a:latin typeface="Arial" panose="020B0604020202020204" pitchFamily="34" charset="0"/>
                <a:cs typeface="Arial" panose="020B0604020202020204" pitchFamily="34" charset="0"/>
              </a:rPr>
              <a:t>Überschuldung entgegenwirken</a:t>
            </a:r>
          </a:p>
        </p:txBody>
      </p:sp>
      <p:sp>
        <p:nvSpPr>
          <p:cNvPr id="39" name="Rechteck 38"/>
          <p:cNvSpPr/>
          <p:nvPr/>
        </p:nvSpPr>
        <p:spPr>
          <a:xfrm>
            <a:off x="2854929" y="4287470"/>
            <a:ext cx="3267083" cy="230832"/>
          </a:xfrm>
          <a:prstGeom prst="rect">
            <a:avLst/>
          </a:prstGeom>
        </p:spPr>
        <p:txBody>
          <a:bodyPr wrap="square">
            <a:spAutoFit/>
          </a:bodyPr>
          <a:lstStyle/>
          <a:p>
            <a:r>
              <a:rPr lang="de-DE" sz="900" i="1" dirty="0">
                <a:latin typeface="Arial" panose="020B0604020202020204" pitchFamily="34" charset="0"/>
                <a:ea typeface="Times New Roman" panose="02020603050405020304" pitchFamily="18" charset="0"/>
              </a:rPr>
              <a:t>Haushaltsplan, Schuldnerberatung, Verbraucherinsolvenz</a:t>
            </a:r>
          </a:p>
        </p:txBody>
      </p:sp>
      <p:pic>
        <p:nvPicPr>
          <p:cNvPr id="53" name="Grafik 52"/>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249"/>
              </a:ext>
            </a:extLst>
          </a:blip>
          <a:stretch>
            <a:fillRect/>
          </a:stretch>
        </p:blipFill>
        <p:spPr>
          <a:xfrm rot="9188082">
            <a:off x="4596166" y="1741001"/>
            <a:ext cx="316654" cy="316654"/>
          </a:xfrm>
          <a:prstGeom prst="rect">
            <a:avLst/>
          </a:prstGeom>
        </p:spPr>
      </p:pic>
      <p:pic>
        <p:nvPicPr>
          <p:cNvPr id="54" name="Grafik 53"/>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249"/>
              </a:ext>
            </a:extLst>
          </a:blip>
          <a:stretch>
            <a:fillRect/>
          </a:stretch>
        </p:blipFill>
        <p:spPr>
          <a:xfrm rot="9120980">
            <a:off x="6629720" y="1928299"/>
            <a:ext cx="316654" cy="316654"/>
          </a:xfrm>
          <a:prstGeom prst="rect">
            <a:avLst/>
          </a:prstGeom>
        </p:spPr>
      </p:pic>
      <p:pic>
        <p:nvPicPr>
          <p:cNvPr id="55" name="Grafik 54"/>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249"/>
              </a:ext>
            </a:extLst>
          </a:blip>
          <a:stretch>
            <a:fillRect/>
          </a:stretch>
        </p:blipFill>
        <p:spPr>
          <a:xfrm rot="11301925">
            <a:off x="8294885" y="2356653"/>
            <a:ext cx="316654" cy="316654"/>
          </a:xfrm>
          <a:prstGeom prst="rect">
            <a:avLst/>
          </a:prstGeom>
        </p:spPr>
      </p:pic>
      <p:pic>
        <p:nvPicPr>
          <p:cNvPr id="56" name="Grafik 55"/>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249"/>
              </a:ext>
            </a:extLst>
          </a:blip>
          <a:stretch>
            <a:fillRect/>
          </a:stretch>
        </p:blipFill>
        <p:spPr>
          <a:xfrm rot="12303664">
            <a:off x="8467689" y="3262850"/>
            <a:ext cx="316654" cy="316654"/>
          </a:xfrm>
          <a:prstGeom prst="rect">
            <a:avLst/>
          </a:prstGeom>
        </p:spPr>
      </p:pic>
      <p:pic>
        <p:nvPicPr>
          <p:cNvPr id="57" name="Grafik 56"/>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249"/>
              </a:ext>
            </a:extLst>
          </a:blip>
          <a:stretch>
            <a:fillRect/>
          </a:stretch>
        </p:blipFill>
        <p:spPr>
          <a:xfrm rot="13246311">
            <a:off x="8576927" y="4272438"/>
            <a:ext cx="316654" cy="316654"/>
          </a:xfrm>
          <a:prstGeom prst="rect">
            <a:avLst/>
          </a:prstGeom>
        </p:spPr>
      </p:pic>
      <p:pic>
        <p:nvPicPr>
          <p:cNvPr id="58" name="Grafik 57"/>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249"/>
              </a:ext>
            </a:extLst>
          </a:blip>
          <a:stretch>
            <a:fillRect/>
          </a:stretch>
        </p:blipFill>
        <p:spPr>
          <a:xfrm rot="14997945">
            <a:off x="8528042" y="5120786"/>
            <a:ext cx="316654" cy="316654"/>
          </a:xfrm>
          <a:prstGeom prst="rect">
            <a:avLst/>
          </a:prstGeom>
        </p:spPr>
      </p:pic>
      <p:pic>
        <p:nvPicPr>
          <p:cNvPr id="59" name="Grafik 58"/>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249"/>
              </a:ext>
            </a:extLst>
          </a:blip>
          <a:stretch>
            <a:fillRect/>
          </a:stretch>
        </p:blipFill>
        <p:spPr>
          <a:xfrm rot="17620487">
            <a:off x="5681259" y="5989445"/>
            <a:ext cx="316654" cy="316654"/>
          </a:xfrm>
          <a:prstGeom prst="rect">
            <a:avLst/>
          </a:prstGeom>
        </p:spPr>
      </p:pic>
      <p:pic>
        <p:nvPicPr>
          <p:cNvPr id="60" name="Grafik 59"/>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249"/>
              </a:ext>
            </a:extLst>
          </a:blip>
          <a:stretch>
            <a:fillRect/>
          </a:stretch>
        </p:blipFill>
        <p:spPr>
          <a:xfrm rot="18658177">
            <a:off x="3972587" y="5772352"/>
            <a:ext cx="316654" cy="316654"/>
          </a:xfrm>
          <a:prstGeom prst="rect">
            <a:avLst/>
          </a:prstGeom>
        </p:spPr>
      </p:pic>
      <p:pic>
        <p:nvPicPr>
          <p:cNvPr id="62" name="Grafik 61"/>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249"/>
              </a:ext>
            </a:extLst>
          </a:blip>
          <a:stretch>
            <a:fillRect/>
          </a:stretch>
        </p:blipFill>
        <p:spPr>
          <a:xfrm rot="19203793">
            <a:off x="1290236" y="5477191"/>
            <a:ext cx="316654" cy="316654"/>
          </a:xfrm>
          <a:prstGeom prst="rect">
            <a:avLst/>
          </a:prstGeom>
        </p:spPr>
      </p:pic>
      <p:pic>
        <p:nvPicPr>
          <p:cNvPr id="63" name="Grafik 62"/>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249"/>
              </a:ext>
            </a:extLst>
          </a:blip>
          <a:stretch>
            <a:fillRect/>
          </a:stretch>
        </p:blipFill>
        <p:spPr>
          <a:xfrm rot="1055079">
            <a:off x="108325" y="4782576"/>
            <a:ext cx="316654" cy="316654"/>
          </a:xfrm>
          <a:prstGeom prst="rect">
            <a:avLst/>
          </a:prstGeom>
        </p:spPr>
      </p:pic>
      <p:pic>
        <p:nvPicPr>
          <p:cNvPr id="64" name="Grafik 63"/>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249"/>
              </a:ext>
            </a:extLst>
          </a:blip>
          <a:stretch>
            <a:fillRect/>
          </a:stretch>
        </p:blipFill>
        <p:spPr>
          <a:xfrm rot="4511056">
            <a:off x="591422" y="3423816"/>
            <a:ext cx="316654" cy="316654"/>
          </a:xfrm>
          <a:prstGeom prst="rect">
            <a:avLst/>
          </a:prstGeom>
        </p:spPr>
      </p:pic>
      <p:pic>
        <p:nvPicPr>
          <p:cNvPr id="75" name="Grafik 74"/>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249"/>
              </a:ext>
            </a:extLst>
          </a:blip>
          <a:stretch>
            <a:fillRect/>
          </a:stretch>
        </p:blipFill>
        <p:spPr>
          <a:xfrm rot="9491615">
            <a:off x="2500865" y="2909650"/>
            <a:ext cx="316654" cy="316654"/>
          </a:xfrm>
          <a:prstGeom prst="rect">
            <a:avLst/>
          </a:prstGeom>
        </p:spPr>
      </p:pic>
      <p:pic>
        <p:nvPicPr>
          <p:cNvPr id="76" name="Grafik 75"/>
          <p:cNvPicPr>
            <a:picLocks noChangeAspect="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249"/>
              </a:ext>
            </a:extLst>
          </a:blip>
          <a:stretch>
            <a:fillRect/>
          </a:stretch>
        </p:blipFill>
        <p:spPr>
          <a:xfrm rot="11865349">
            <a:off x="5008022" y="3804225"/>
            <a:ext cx="316654" cy="316654"/>
          </a:xfrm>
          <a:prstGeom prst="rect">
            <a:avLst/>
          </a:prstGeom>
        </p:spPr>
      </p:pic>
      <p:pic>
        <p:nvPicPr>
          <p:cNvPr id="77" name="Grafik 76"/>
          <p:cNvPicPr>
            <a:picLocks noChangeAspect="1"/>
          </p:cNvPicPr>
          <p:nvPr/>
        </p:nvPicPr>
        <p:blipFill>
          <a:blip r:embed="rId1252"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617"/>
              </a:ext>
            </a:extLst>
          </a:blip>
          <a:stretch>
            <a:fillRect/>
          </a:stretch>
        </p:blipFill>
        <p:spPr>
          <a:xfrm>
            <a:off x="4211059" y="4707556"/>
            <a:ext cx="513166" cy="513166"/>
          </a:xfrm>
          <a:prstGeom prst="rect">
            <a:avLst/>
          </a:prstGeom>
        </p:spPr>
      </p:pic>
      <p:pic>
        <p:nvPicPr>
          <p:cNvPr id="78" name="Grafik 77"/>
          <p:cNvPicPr>
            <a:picLocks noChangeAspect="1"/>
          </p:cNvPicPr>
          <p:nvPr/>
        </p:nvPicPr>
        <p:blipFill>
          <a:blip r:embed="rId1253"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9"/>
              </a:ext>
            </a:extLst>
          </a:blip>
          <a:stretch>
            <a:fillRect/>
          </a:stretch>
        </p:blipFill>
        <p:spPr>
          <a:xfrm>
            <a:off x="7743790" y="5008637"/>
            <a:ext cx="360040" cy="360040"/>
          </a:xfrm>
          <a:prstGeom prst="rect">
            <a:avLst/>
          </a:prstGeom>
        </p:spPr>
      </p:pic>
      <p:pic>
        <p:nvPicPr>
          <p:cNvPr id="79" name="Grafik 78"/>
          <p:cNvPicPr>
            <a:picLocks noChangeAspect="1"/>
          </p:cNvPicPr>
          <p:nvPr/>
        </p:nvPicPr>
        <p:blipFill>
          <a:blip r:embed="rId1254"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831"/>
              </a:ext>
            </a:extLst>
          </a:blip>
          <a:stretch>
            <a:fillRect/>
          </a:stretch>
        </p:blipFill>
        <p:spPr>
          <a:xfrm>
            <a:off x="4543213" y="6042443"/>
            <a:ext cx="274386" cy="274386"/>
          </a:xfrm>
          <a:prstGeom prst="rect">
            <a:avLst/>
          </a:prstGeom>
        </p:spPr>
      </p:pic>
      <p:pic>
        <p:nvPicPr>
          <p:cNvPr id="80" name="Grafik 79"/>
          <p:cNvPicPr>
            <a:picLocks noChangeAspect="1"/>
          </p:cNvPicPr>
          <p:nvPr/>
        </p:nvPicPr>
        <p:blipFill>
          <a:blip r:embed="rId1255"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829"/>
              </a:ext>
            </a:extLst>
          </a:blip>
          <a:stretch>
            <a:fillRect/>
          </a:stretch>
        </p:blipFill>
        <p:spPr>
          <a:xfrm>
            <a:off x="4823603" y="6041078"/>
            <a:ext cx="275751" cy="275751"/>
          </a:xfrm>
          <a:prstGeom prst="rect">
            <a:avLst/>
          </a:prstGeom>
        </p:spPr>
      </p:pic>
      <p:pic>
        <p:nvPicPr>
          <p:cNvPr id="81" name="Grafik 80"/>
          <p:cNvPicPr>
            <a:picLocks noChangeAspect="1"/>
          </p:cNvPicPr>
          <p:nvPr/>
        </p:nvPicPr>
        <p:blipFill>
          <a:blip r:embed="rId1256"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851"/>
              </a:ext>
            </a:extLst>
          </a:blip>
          <a:stretch>
            <a:fillRect/>
          </a:stretch>
        </p:blipFill>
        <p:spPr>
          <a:xfrm>
            <a:off x="5088328" y="6011496"/>
            <a:ext cx="369264" cy="369264"/>
          </a:xfrm>
          <a:prstGeom prst="rect">
            <a:avLst/>
          </a:prstGeom>
        </p:spPr>
      </p:pic>
      <p:pic>
        <p:nvPicPr>
          <p:cNvPr id="82" name="Grafik 81"/>
          <p:cNvPicPr>
            <a:picLocks noChangeAspect="1"/>
          </p:cNvPicPr>
          <p:nvPr/>
        </p:nvPicPr>
        <p:blipFill>
          <a:blip r:embed="rId1257"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57"/>
              </a:ext>
            </a:extLst>
          </a:blip>
          <a:stretch>
            <a:fillRect/>
          </a:stretch>
        </p:blipFill>
        <p:spPr>
          <a:xfrm>
            <a:off x="421197" y="5833888"/>
            <a:ext cx="403766" cy="403766"/>
          </a:xfrm>
          <a:prstGeom prst="rect">
            <a:avLst/>
          </a:prstGeom>
        </p:spPr>
      </p:pic>
      <p:pic>
        <p:nvPicPr>
          <p:cNvPr id="83" name="Grafik 82"/>
          <p:cNvPicPr>
            <a:picLocks noChangeAspect="1"/>
          </p:cNvPicPr>
          <p:nvPr/>
        </p:nvPicPr>
        <p:blipFill>
          <a:blip r:embed="rId1258"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771"/>
              </a:ext>
            </a:extLst>
          </a:blip>
          <a:stretch>
            <a:fillRect/>
          </a:stretch>
        </p:blipFill>
        <p:spPr>
          <a:xfrm>
            <a:off x="836310" y="4540108"/>
            <a:ext cx="324617" cy="324617"/>
          </a:xfrm>
          <a:prstGeom prst="rect">
            <a:avLst/>
          </a:prstGeom>
        </p:spPr>
      </p:pic>
      <p:pic>
        <p:nvPicPr>
          <p:cNvPr id="85" name="Grafik 84"/>
          <p:cNvPicPr>
            <a:picLocks noChangeAspect="1"/>
          </p:cNvPicPr>
          <p:nvPr/>
        </p:nvPicPr>
        <p:blipFill>
          <a:blip r:embed="rId1259"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17"/>
              </a:ext>
            </a:extLst>
          </a:blip>
          <a:stretch>
            <a:fillRect/>
          </a:stretch>
        </p:blipFill>
        <p:spPr>
          <a:xfrm>
            <a:off x="3794454" y="4808001"/>
            <a:ext cx="350774" cy="350774"/>
          </a:xfrm>
          <a:prstGeom prst="rect">
            <a:avLst/>
          </a:prstGeom>
        </p:spPr>
      </p:pic>
      <p:pic>
        <p:nvPicPr>
          <p:cNvPr id="86" name="Grafik 85"/>
          <p:cNvPicPr>
            <a:picLocks noChangeAspect="1"/>
          </p:cNvPicPr>
          <p:nvPr/>
        </p:nvPicPr>
        <p:blipFill>
          <a:blip r:embed="rId1260"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187"/>
              </a:ext>
            </a:extLst>
          </a:blip>
          <a:stretch>
            <a:fillRect/>
          </a:stretch>
        </p:blipFill>
        <p:spPr>
          <a:xfrm>
            <a:off x="2818692" y="2254582"/>
            <a:ext cx="377237" cy="377237"/>
          </a:xfrm>
          <a:prstGeom prst="rect">
            <a:avLst/>
          </a:prstGeom>
        </p:spPr>
      </p:pic>
      <p:pic>
        <p:nvPicPr>
          <p:cNvPr id="87" name="Grafik 86"/>
          <p:cNvPicPr>
            <a:picLocks noChangeAspect="1"/>
          </p:cNvPicPr>
          <p:nvPr/>
        </p:nvPicPr>
        <p:blipFill>
          <a:blip r:embed="rId1261"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181"/>
              </a:ext>
            </a:extLst>
          </a:blip>
          <a:stretch>
            <a:fillRect/>
          </a:stretch>
        </p:blipFill>
        <p:spPr>
          <a:xfrm>
            <a:off x="3076661" y="2020465"/>
            <a:ext cx="545525" cy="545525"/>
          </a:xfrm>
          <a:prstGeom prst="rect">
            <a:avLst/>
          </a:prstGeom>
        </p:spPr>
      </p:pic>
      <p:pic>
        <p:nvPicPr>
          <p:cNvPr id="88" name="Grafik 87"/>
          <p:cNvPicPr>
            <a:picLocks noChangeAspect="1"/>
          </p:cNvPicPr>
          <p:nvPr/>
        </p:nvPicPr>
        <p:blipFill>
          <a:blip r:embed="rId1262"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137"/>
              </a:ext>
            </a:extLst>
          </a:blip>
          <a:stretch>
            <a:fillRect/>
          </a:stretch>
        </p:blipFill>
        <p:spPr>
          <a:xfrm>
            <a:off x="3384892" y="2002548"/>
            <a:ext cx="564461" cy="564461"/>
          </a:xfrm>
          <a:prstGeom prst="rect">
            <a:avLst/>
          </a:prstGeom>
        </p:spPr>
      </p:pic>
      <p:pic>
        <p:nvPicPr>
          <p:cNvPr id="89" name="Grafik 88"/>
          <p:cNvPicPr>
            <a:picLocks noChangeAspect="1"/>
          </p:cNvPicPr>
          <p:nvPr/>
        </p:nvPicPr>
        <p:blipFill>
          <a:blip r:embed="rId1263"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1135"/>
              </a:ext>
            </a:extLst>
          </a:blip>
          <a:stretch>
            <a:fillRect/>
          </a:stretch>
        </p:blipFill>
        <p:spPr>
          <a:xfrm>
            <a:off x="3699865" y="2002548"/>
            <a:ext cx="564461" cy="564461"/>
          </a:xfrm>
          <a:prstGeom prst="rect">
            <a:avLst/>
          </a:prstGeom>
        </p:spPr>
      </p:pic>
      <p:sp>
        <p:nvSpPr>
          <p:cNvPr id="92" name="Textfeld 150"/>
          <p:cNvSpPr txBox="1"/>
          <p:nvPr/>
        </p:nvSpPr>
        <p:spPr>
          <a:xfrm>
            <a:off x="1472587" y="1067371"/>
            <a:ext cx="529745" cy="461665"/>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2400" dirty="0">
                <a:solidFill>
                  <a:schemeClr val="bg1">
                    <a:lumMod val="65000"/>
                  </a:schemeClr>
                </a:solidFill>
              </a:rPr>
              <a:t>§§</a:t>
            </a:r>
          </a:p>
        </p:txBody>
      </p:sp>
      <p:sp>
        <p:nvSpPr>
          <p:cNvPr id="93" name="Textfeld 150"/>
          <p:cNvSpPr txBox="1"/>
          <p:nvPr/>
        </p:nvSpPr>
        <p:spPr>
          <a:xfrm>
            <a:off x="4299924" y="1379195"/>
            <a:ext cx="529745" cy="461665"/>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2400" dirty="0">
                <a:solidFill>
                  <a:schemeClr val="bg1">
                    <a:lumMod val="65000"/>
                  </a:schemeClr>
                </a:solidFill>
              </a:rPr>
              <a:t>§§</a:t>
            </a:r>
          </a:p>
        </p:txBody>
      </p:sp>
      <p:sp>
        <p:nvSpPr>
          <p:cNvPr id="94" name="Textfeld 150"/>
          <p:cNvSpPr txBox="1"/>
          <p:nvPr/>
        </p:nvSpPr>
        <p:spPr>
          <a:xfrm>
            <a:off x="6048164" y="2030975"/>
            <a:ext cx="529745" cy="461665"/>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2400" dirty="0">
                <a:solidFill>
                  <a:schemeClr val="bg1">
                    <a:lumMod val="65000"/>
                  </a:schemeClr>
                </a:solidFill>
              </a:rPr>
              <a:t>§§</a:t>
            </a:r>
          </a:p>
        </p:txBody>
      </p:sp>
      <p:sp>
        <p:nvSpPr>
          <p:cNvPr id="95" name="Textfeld 150"/>
          <p:cNvSpPr txBox="1"/>
          <p:nvPr/>
        </p:nvSpPr>
        <p:spPr>
          <a:xfrm>
            <a:off x="7743790" y="3126017"/>
            <a:ext cx="529745" cy="461665"/>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2400" dirty="0">
                <a:solidFill>
                  <a:schemeClr val="bg1">
                    <a:lumMod val="65000"/>
                  </a:schemeClr>
                </a:solidFill>
              </a:rPr>
              <a:t>§§</a:t>
            </a:r>
          </a:p>
        </p:txBody>
      </p:sp>
      <p:sp>
        <p:nvSpPr>
          <p:cNvPr id="96" name="Textfeld 150"/>
          <p:cNvSpPr txBox="1"/>
          <p:nvPr/>
        </p:nvSpPr>
        <p:spPr>
          <a:xfrm>
            <a:off x="7681535" y="2171127"/>
            <a:ext cx="529745" cy="461665"/>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2400" dirty="0">
                <a:solidFill>
                  <a:schemeClr val="bg1">
                    <a:lumMod val="65000"/>
                  </a:schemeClr>
                </a:solidFill>
              </a:rPr>
              <a:t>§§</a:t>
            </a:r>
          </a:p>
        </p:txBody>
      </p:sp>
      <p:sp>
        <p:nvSpPr>
          <p:cNvPr id="97" name="Textfeld 150"/>
          <p:cNvSpPr txBox="1"/>
          <p:nvPr/>
        </p:nvSpPr>
        <p:spPr>
          <a:xfrm>
            <a:off x="7743790" y="4048587"/>
            <a:ext cx="529745" cy="461665"/>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2400" dirty="0">
                <a:solidFill>
                  <a:schemeClr val="bg1">
                    <a:lumMod val="65000"/>
                  </a:schemeClr>
                </a:solidFill>
              </a:rPr>
              <a:t>§§</a:t>
            </a:r>
          </a:p>
        </p:txBody>
      </p:sp>
      <p:sp>
        <p:nvSpPr>
          <p:cNvPr id="98" name="Textfeld 150"/>
          <p:cNvSpPr txBox="1"/>
          <p:nvPr/>
        </p:nvSpPr>
        <p:spPr>
          <a:xfrm>
            <a:off x="8052383" y="4790092"/>
            <a:ext cx="529745" cy="461665"/>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2400" dirty="0">
                <a:solidFill>
                  <a:schemeClr val="bg1">
                    <a:lumMod val="65000"/>
                  </a:schemeClr>
                </a:solidFill>
              </a:rPr>
              <a:t>§§</a:t>
            </a:r>
          </a:p>
        </p:txBody>
      </p:sp>
      <p:sp>
        <p:nvSpPr>
          <p:cNvPr id="99" name="Textfeld 150"/>
          <p:cNvSpPr txBox="1"/>
          <p:nvPr/>
        </p:nvSpPr>
        <p:spPr>
          <a:xfrm>
            <a:off x="3221520" y="5189790"/>
            <a:ext cx="529745" cy="461665"/>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2400" dirty="0">
                <a:solidFill>
                  <a:schemeClr val="bg1">
                    <a:lumMod val="65000"/>
                  </a:schemeClr>
                </a:solidFill>
              </a:rPr>
              <a:t>§§</a:t>
            </a:r>
          </a:p>
        </p:txBody>
      </p:sp>
      <p:pic>
        <p:nvPicPr>
          <p:cNvPr id="100" name="Grafik 99"/>
          <p:cNvPicPr>
            <a:picLocks noChangeAspect="1"/>
          </p:cNvPicPr>
          <p:nvPr/>
        </p:nvPicPr>
        <p:blipFill>
          <a:blip r:embed="rId1264"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747"/>
              </a:ext>
            </a:extLst>
          </a:blip>
          <a:stretch>
            <a:fillRect/>
          </a:stretch>
        </p:blipFill>
        <p:spPr>
          <a:xfrm>
            <a:off x="1413804" y="3410307"/>
            <a:ext cx="335086" cy="335086"/>
          </a:xfrm>
          <a:prstGeom prst="rect">
            <a:avLst/>
          </a:prstGeom>
        </p:spPr>
      </p:pic>
      <p:pic>
        <p:nvPicPr>
          <p:cNvPr id="101" name="Grafik 100"/>
          <p:cNvPicPr>
            <a:picLocks noChangeAspect="1"/>
          </p:cNvPicPr>
          <p:nvPr/>
        </p:nvPicPr>
        <p:blipFill>
          <a:blip r:embed="rId1265"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749"/>
              </a:ext>
            </a:extLst>
          </a:blip>
          <a:stretch>
            <a:fillRect/>
          </a:stretch>
        </p:blipFill>
        <p:spPr>
          <a:xfrm>
            <a:off x="1809391" y="3347701"/>
            <a:ext cx="426906" cy="426906"/>
          </a:xfrm>
          <a:prstGeom prst="rect">
            <a:avLst/>
          </a:prstGeom>
        </p:spPr>
      </p:pic>
      <p:pic>
        <p:nvPicPr>
          <p:cNvPr id="102" name="Grafik 101"/>
          <p:cNvPicPr>
            <a:picLocks noChangeAspect="1"/>
          </p:cNvPicPr>
          <p:nvPr/>
        </p:nvPicPr>
        <p:blipFill>
          <a:blip r:embed="rId1258" cstate="print">
            <a:duotone>
              <a:schemeClr val="bg2">
                <a:shade val="45000"/>
                <a:satMod val="135000"/>
              </a:schemeClr>
              <a:prstClr val="white"/>
            </a:duotone>
            <a:extLst>
              <a:ext uri="{28A0092B-C50C-407E-A947-70E740481C1C}">
                <a14:useLocalDpi xmlns:a14="http://schemas.microsoft.com/office/drawing/2010/main" val="0"/>
              </a:ext>
              <a:ext uri="{96DAC541-7B7A-43D3-8B79-37D633B846F1}">
                <asvg:svgBlip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asvg="http://schemas.microsoft.com/office/drawing/2016/SVG/main" xmlns:lc="http://schemas.openxmlformats.org/drawingml/2006/lockedCanvas" r:embed="rId771"/>
              </a:ext>
            </a:extLst>
          </a:blip>
          <a:stretch>
            <a:fillRect/>
          </a:stretch>
        </p:blipFill>
        <p:spPr>
          <a:xfrm>
            <a:off x="3768076" y="3811320"/>
            <a:ext cx="324617" cy="324617"/>
          </a:xfrm>
          <a:prstGeom prst="rect">
            <a:avLst/>
          </a:prstGeom>
        </p:spPr>
      </p:pic>
      <p:sp>
        <p:nvSpPr>
          <p:cNvPr id="103" name="Textfeld 150"/>
          <p:cNvSpPr txBox="1"/>
          <p:nvPr/>
        </p:nvSpPr>
        <p:spPr>
          <a:xfrm>
            <a:off x="4613339" y="3202814"/>
            <a:ext cx="529745" cy="461665"/>
          </a:xfrm>
          <a:prstGeom prst="rect">
            <a:avLst/>
          </a:prstGeom>
          <a:noFill/>
        </p:spPr>
        <p:txBody>
          <a:bodyPr wrap="squar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2400" dirty="0">
                <a:solidFill>
                  <a:schemeClr val="bg1">
                    <a:lumMod val="65000"/>
                  </a:schemeClr>
                </a:solidFill>
              </a:rPr>
              <a:t>§§</a:t>
            </a:r>
          </a:p>
        </p:txBody>
      </p:sp>
      <p:sp>
        <p:nvSpPr>
          <p:cNvPr id="74" name="Rechteck 73"/>
          <p:cNvSpPr/>
          <p:nvPr/>
        </p:nvSpPr>
        <p:spPr>
          <a:xfrm>
            <a:off x="6759645" y="1812729"/>
            <a:ext cx="2452216" cy="231973"/>
          </a:xfrm>
          <a:prstGeom prst="rect">
            <a:avLst/>
          </a:prstGeom>
        </p:spPr>
        <p:txBody>
          <a:bodyPr wrap="square">
            <a:spAutoFit/>
          </a:bodyPr>
          <a:lstStyle/>
          <a:p>
            <a:r>
              <a:rPr lang="de-DE" sz="900" i="1" dirty="0" smtClean="0">
                <a:latin typeface="Arial" panose="020B0604020202020204" pitchFamily="34" charset="0"/>
                <a:ea typeface="Times New Roman" panose="02020603050405020304" pitchFamily="18" charset="0"/>
              </a:rPr>
              <a:t>Antrag, Annahme, Bindung an das Angebot</a:t>
            </a:r>
            <a:endParaRPr lang="de-DE" sz="900" dirty="0"/>
          </a:p>
        </p:txBody>
      </p:sp>
    </p:spTree>
    <p:extLst>
      <p:ext uri="{BB962C8B-B14F-4D97-AF65-F5344CB8AC3E}">
        <p14:creationId xmlns:p14="http://schemas.microsoft.com/office/powerpoint/2010/main" val="1829649626"/>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190</Words>
  <PresentationFormat>Bildschirmpräsentation (4:3)</PresentationFormat>
  <Paragraphs>41</Paragraphs>
  <Slides>1</Slides>
  <Notes>1</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vt:i4>
      </vt:variant>
    </vt:vector>
  </HeadingPairs>
  <TitlesOfParts>
    <vt:vector size="6" baseType="lpstr">
      <vt:lpstr>Arial</vt:lpstr>
      <vt:lpstr>Calibri</vt:lpstr>
      <vt:lpstr>PMingLiU</vt:lpstr>
      <vt:lpstr>Times New Roman</vt:lpstr>
      <vt:lpstr>Larissa</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2017-10-01T16:54:20Z</dcterms:created>
  <dcterms:modified xsi:type="dcterms:W3CDTF">2021-09-20T09:13:15Z</dcterms:modified>
</cp:coreProperties>
</file>